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8" r:id="rId6"/>
    <p:sldId id="261" r:id="rId7"/>
    <p:sldId id="262" r:id="rId8"/>
    <p:sldId id="266" r:id="rId9"/>
    <p:sldId id="263" r:id="rId10"/>
    <p:sldId id="267" r:id="rId11"/>
    <p:sldId id="264" r:id="rId12"/>
    <p:sldId id="265"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2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04/04/1446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04/04/1446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04/04/1446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04/04/1446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04/04/1446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04/04/1446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04/04/1446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04/04/1446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04/04/1446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04/04/1446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04/04/1446</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04/04/1446</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44008" y="2852936"/>
            <a:ext cx="3814192" cy="2088232"/>
          </a:xfrm>
        </p:spPr>
        <p:txBody>
          <a:bodyPr>
            <a:noAutofit/>
          </a:bodyPr>
          <a:lstStyle/>
          <a:p>
            <a:pPr>
              <a:lnSpc>
                <a:spcPct val="150000"/>
              </a:lnSpc>
            </a:pPr>
            <a:r>
              <a:rPr lang="en-US" sz="2800" dirty="0" smtClean="0"/>
              <a:t/>
            </a:r>
            <a:br>
              <a:rPr lang="en-US" sz="2800" dirty="0" smtClean="0"/>
            </a:br>
            <a:r>
              <a:rPr lang="en-US" sz="2000" b="1" dirty="0" smtClean="0">
                <a:solidFill>
                  <a:srgbClr val="C00000"/>
                </a:solidFill>
              </a:rPr>
              <a:t>By  </a:t>
            </a:r>
            <a:r>
              <a:rPr lang="en-US" sz="2000" b="1" dirty="0" err="1" smtClean="0">
                <a:solidFill>
                  <a:srgbClr val="C00000"/>
                </a:solidFill>
              </a:rPr>
              <a:t>Omeet</a:t>
            </a:r>
            <a:r>
              <a:rPr lang="en-US" sz="2000" b="1" dirty="0" smtClean="0">
                <a:solidFill>
                  <a:srgbClr val="C00000"/>
                </a:solidFill>
              </a:rPr>
              <a:t>  faisel</a:t>
            </a:r>
            <a:r>
              <a:rPr lang="en-US" sz="2000" b="1" dirty="0" smtClean="0">
                <a:solidFill>
                  <a:srgbClr val="FFFF00"/>
                </a:solidFill>
              </a:rPr>
              <a:t/>
            </a:r>
            <a:br>
              <a:rPr lang="en-US" sz="2000" b="1" dirty="0" smtClean="0">
                <a:solidFill>
                  <a:srgbClr val="FFFF00"/>
                </a:solidFill>
              </a:rPr>
            </a:br>
            <a:r>
              <a:rPr lang="en-US" sz="2000" b="1" dirty="0" smtClean="0"/>
              <a:t>Department  of  Pathology  and Poultry  diseases</a:t>
            </a:r>
            <a:br>
              <a:rPr lang="en-US" sz="2000" b="1" dirty="0" smtClean="0"/>
            </a:br>
            <a:r>
              <a:rPr lang="en-US" sz="2000" b="1" dirty="0" smtClean="0"/>
              <a:t>College  of  Veterinary  Medicin</a:t>
            </a:r>
            <a:br>
              <a:rPr lang="en-US" sz="2000" b="1" dirty="0" smtClean="0"/>
            </a:br>
            <a:r>
              <a:rPr lang="en-US" sz="2000" b="1" dirty="0" smtClean="0"/>
              <a:t>University  of  Basrah</a:t>
            </a:r>
            <a:endParaRPr lang="ar-IQ" sz="2400" b="1" dirty="0"/>
          </a:p>
        </p:txBody>
      </p:sp>
      <p:sp>
        <p:nvSpPr>
          <p:cNvPr id="3" name="عنوان فرعي 2"/>
          <p:cNvSpPr>
            <a:spLocks noGrp="1"/>
          </p:cNvSpPr>
          <p:nvPr>
            <p:ph type="subTitle" idx="1"/>
          </p:nvPr>
        </p:nvSpPr>
        <p:spPr>
          <a:xfrm>
            <a:off x="1371600" y="5589240"/>
            <a:ext cx="45719" cy="49560"/>
          </a:xfrm>
        </p:spPr>
        <p:txBody>
          <a:bodyPr>
            <a:normAutofit fontScale="25000" lnSpcReduction="20000"/>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38100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4591569" y="1683676"/>
            <a:ext cx="3148781" cy="646331"/>
          </a:xfrm>
          <a:prstGeom prst="rect">
            <a:avLst/>
          </a:prstGeom>
          <a:noFill/>
        </p:spPr>
        <p:txBody>
          <a:bodyPr wrap="square" rtlCol="1">
            <a:spAutoFit/>
          </a:bodyPr>
          <a:lstStyle/>
          <a:p>
            <a:r>
              <a:rPr lang="en-GB" b="1" dirty="0"/>
              <a:t>Chapter </a:t>
            </a:r>
            <a:r>
              <a:rPr lang="en-GB" b="1" dirty="0" smtClean="0"/>
              <a:t>1</a:t>
            </a:r>
            <a:r>
              <a:rPr lang="en-US" b="1" dirty="0"/>
              <a:t>:Parasitic diseases</a:t>
            </a:r>
            <a:r>
              <a:rPr lang="en-US" dirty="0"/>
              <a:t>:</a:t>
            </a:r>
            <a:br>
              <a:rPr lang="en-US" dirty="0"/>
            </a:br>
            <a:r>
              <a:rPr lang="en-US" dirty="0"/>
              <a:t> </a:t>
            </a:r>
            <a:endParaRPr lang="ar-IQ" dirty="0"/>
          </a:p>
        </p:txBody>
      </p:sp>
      <p:sp>
        <p:nvSpPr>
          <p:cNvPr id="5" name="مربع نص 4"/>
          <p:cNvSpPr txBox="1"/>
          <p:nvPr/>
        </p:nvSpPr>
        <p:spPr>
          <a:xfrm>
            <a:off x="899592" y="6093296"/>
            <a:ext cx="7416824" cy="646331"/>
          </a:xfrm>
          <a:prstGeom prst="rect">
            <a:avLst/>
          </a:prstGeom>
          <a:noFill/>
        </p:spPr>
        <p:txBody>
          <a:bodyPr wrap="square" rtlCol="1">
            <a:spAutoFit/>
          </a:bodyPr>
          <a:lstStyle/>
          <a:p>
            <a:pPr algn="ctr"/>
            <a:r>
              <a:rPr lang="en-US" dirty="0"/>
              <a:t>University of </a:t>
            </a:r>
            <a:r>
              <a:rPr lang="en-US" dirty="0" err="1"/>
              <a:t>Basrah</a:t>
            </a:r>
            <a:r>
              <a:rPr lang="en-US" dirty="0"/>
              <a:t>-College of Veterinary </a:t>
            </a:r>
            <a:r>
              <a:rPr lang="en-US" dirty="0" err="1"/>
              <a:t>Medicin</a:t>
            </a:r>
            <a:r>
              <a:rPr lang="en-US" dirty="0"/>
              <a:t>-Department of Pathology and Poultry disease</a:t>
            </a:r>
            <a:endParaRPr lang="ar-IQ" dirty="0"/>
          </a:p>
        </p:txBody>
      </p:sp>
      <p:cxnSp>
        <p:nvCxnSpPr>
          <p:cNvPr id="7" name="رابط مستقيم 6"/>
          <p:cNvCxnSpPr/>
          <p:nvPr/>
        </p:nvCxnSpPr>
        <p:spPr>
          <a:xfrm>
            <a:off x="611560" y="5877272"/>
            <a:ext cx="748883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2987824" y="620688"/>
            <a:ext cx="3672408" cy="400110"/>
          </a:xfrm>
          <a:prstGeom prst="rect">
            <a:avLst/>
          </a:prstGeom>
          <a:noFill/>
        </p:spPr>
        <p:txBody>
          <a:bodyPr wrap="square" rtlCol="1">
            <a:spAutoFit/>
          </a:bodyPr>
          <a:lstStyle/>
          <a:p>
            <a:pPr algn="ctr"/>
            <a:r>
              <a:rPr lang="en-US" sz="2000" b="1" dirty="0">
                <a:solidFill>
                  <a:srgbClr val="002060"/>
                </a:solidFill>
              </a:rPr>
              <a:t>Fish diseases </a:t>
            </a:r>
            <a:r>
              <a:rPr lang="en-US" sz="2000" b="1" dirty="0" smtClean="0">
                <a:solidFill>
                  <a:srgbClr val="002060"/>
                </a:solidFill>
              </a:rPr>
              <a:t>- year </a:t>
            </a:r>
            <a:r>
              <a:rPr lang="en-US" sz="2000" b="1" dirty="0">
                <a:solidFill>
                  <a:srgbClr val="002060"/>
                </a:solidFill>
              </a:rPr>
              <a:t>5</a:t>
            </a:r>
            <a:endParaRPr lang="ar-IQ" sz="2000" b="1" dirty="0">
              <a:solidFill>
                <a:srgbClr val="002060"/>
              </a:solidFill>
            </a:endParaRPr>
          </a:p>
        </p:txBody>
      </p:sp>
      <p:cxnSp>
        <p:nvCxnSpPr>
          <p:cNvPr id="13" name="رابط مستقيم 12"/>
          <p:cNvCxnSpPr/>
          <p:nvPr/>
        </p:nvCxnSpPr>
        <p:spPr>
          <a:xfrm>
            <a:off x="755576" y="1124744"/>
            <a:ext cx="77048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4483557" y="2168860"/>
            <a:ext cx="336480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4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960440" cy="256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580079" y="5805264"/>
            <a:ext cx="2288065" cy="369332"/>
          </a:xfrm>
          <a:prstGeom prst="rect">
            <a:avLst/>
          </a:prstGeom>
          <a:noFill/>
        </p:spPr>
        <p:txBody>
          <a:bodyPr wrap="square" rtlCol="1">
            <a:spAutoFit/>
          </a:bodyPr>
          <a:lstStyle/>
          <a:p>
            <a:pPr algn="ctr"/>
            <a:r>
              <a:rPr lang="en-US" i="1" dirty="0" err="1" smtClean="0"/>
              <a:t>Gyrodactylu</a:t>
            </a:r>
            <a:r>
              <a:rPr lang="en-US" dirty="0" err="1" smtClean="0"/>
              <a:t>s</a:t>
            </a:r>
            <a:endParaRPr lang="ar-IQ"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668" y="1700808"/>
            <a:ext cx="3602707" cy="256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64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l"/>
            <a:r>
              <a:rPr lang="en-US" b="1" dirty="0">
                <a:solidFill>
                  <a:schemeClr val="accent1"/>
                </a:solidFill>
              </a:rPr>
              <a:t>	</a:t>
            </a:r>
            <a:r>
              <a:rPr lang="en-US" sz="2800" b="1" dirty="0" smtClean="0">
                <a:solidFill>
                  <a:srgbClr val="002060"/>
                </a:solidFill>
              </a:rPr>
              <a:t>3- </a:t>
            </a:r>
            <a:r>
              <a:rPr lang="en-US" sz="2800" b="1" i="1" dirty="0" err="1" smtClean="0">
                <a:solidFill>
                  <a:srgbClr val="002060"/>
                </a:solidFill>
                <a:latin typeface="+mj-lt"/>
                <a:cs typeface="+mj-cs"/>
              </a:rPr>
              <a:t>Diplozoon</a:t>
            </a:r>
            <a:endParaRPr lang="en-US" sz="2000" b="1" i="1" dirty="0">
              <a:solidFill>
                <a:srgbClr val="002060"/>
              </a:solidFill>
              <a:latin typeface="+mj-lt"/>
              <a:cs typeface="+mj-cs"/>
            </a:endParaRPr>
          </a:p>
          <a:p>
            <a:pPr algn="just">
              <a:lnSpc>
                <a:spcPct val="160000"/>
              </a:lnSpc>
            </a:pPr>
            <a:r>
              <a:rPr lang="en-US" dirty="0"/>
              <a:t>It is also called the </a:t>
            </a:r>
            <a:r>
              <a:rPr lang="en-US" b="1" dirty="0"/>
              <a:t>twin worm</a:t>
            </a:r>
            <a:r>
              <a:rPr lang="en-US" dirty="0"/>
              <a:t> because it consists of </a:t>
            </a:r>
            <a:r>
              <a:rPr lang="en-US" b="1" dirty="0"/>
              <a:t>two</a:t>
            </a:r>
            <a:r>
              <a:rPr lang="en-US" dirty="0"/>
              <a:t> worms permanently and closely attached. The front end carries the mouth located in the middle of the oral cavity, which leads to the </a:t>
            </a:r>
            <a:r>
              <a:rPr lang="en-US" b="1" dirty="0"/>
              <a:t>pharynx</a:t>
            </a:r>
            <a:r>
              <a:rPr lang="en-US" dirty="0"/>
              <a:t>, then the </a:t>
            </a:r>
            <a:r>
              <a:rPr lang="en-US" b="1" dirty="0"/>
              <a:t>esophagus</a:t>
            </a:r>
            <a:r>
              <a:rPr lang="en-US" dirty="0"/>
              <a:t>, then the </a:t>
            </a:r>
            <a:r>
              <a:rPr lang="en-US" b="1" dirty="0"/>
              <a:t>intestine</a:t>
            </a:r>
            <a:r>
              <a:rPr lang="en-US" dirty="0"/>
              <a:t>, which is branched and forked so strongly that it occupies most parts of the body. The back of the worm bears a number of claws that the parasite uses to attach itself to the host</a:t>
            </a:r>
          </a:p>
          <a:p>
            <a:endParaRPr lang="ar-IQ" dirty="0"/>
          </a:p>
        </p:txBody>
      </p:sp>
    </p:spTree>
    <p:extLst>
      <p:ext uri="{BB962C8B-B14F-4D97-AF65-F5344CB8AC3E}">
        <p14:creationId xmlns:p14="http://schemas.microsoft.com/office/powerpoint/2010/main" val="173484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749640" y="5301208"/>
            <a:ext cx="1178464" cy="369332"/>
          </a:xfrm>
          <a:prstGeom prst="rect">
            <a:avLst/>
          </a:prstGeom>
          <a:noFill/>
        </p:spPr>
        <p:txBody>
          <a:bodyPr wrap="none" rtlCol="1">
            <a:spAutoFit/>
          </a:bodyPr>
          <a:lstStyle/>
          <a:p>
            <a:r>
              <a:rPr lang="en-US" i="1" dirty="0" err="1" smtClean="0"/>
              <a:t>Diplozoon</a:t>
            </a:r>
            <a:r>
              <a:rPr lang="en-US" dirty="0" smtClean="0"/>
              <a:t> </a:t>
            </a:r>
            <a:endParaRPr lang="ar-IQ"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388"/>
          <a:stretch/>
        </p:blipFill>
        <p:spPr bwMode="auto">
          <a:xfrm>
            <a:off x="1520020" y="578821"/>
            <a:ext cx="5637704" cy="472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52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Parasitic diseases:</a:t>
            </a:r>
            <a:br>
              <a:rPr lang="en-GB" dirty="0"/>
            </a:br>
            <a:endParaRPr lang="ar-IQ" dirty="0"/>
          </a:p>
        </p:txBody>
      </p:sp>
      <p:sp>
        <p:nvSpPr>
          <p:cNvPr id="3" name="عنصر نائب للمحتوى 2"/>
          <p:cNvSpPr>
            <a:spLocks noGrp="1"/>
          </p:cNvSpPr>
          <p:nvPr>
            <p:ph idx="1"/>
          </p:nvPr>
        </p:nvSpPr>
        <p:spPr/>
        <p:txBody>
          <a:bodyPr>
            <a:normAutofit/>
          </a:bodyPr>
          <a:lstStyle/>
          <a:p>
            <a:pPr algn="just">
              <a:lnSpc>
                <a:spcPct val="150000"/>
              </a:lnSpc>
            </a:pPr>
            <a:r>
              <a:rPr lang="en-US" dirty="0" smtClean="0"/>
              <a:t>Infected </a:t>
            </a:r>
            <a:r>
              <a:rPr lang="en-US" dirty="0"/>
              <a:t>fish show a number of changes, including lethargy in the fish, change in body color, the presence of some worms on the body, erosion of the tail and fins, loss of scales in some areas of the skin, the presence of ulcers, the presence of spots resembling cotton lint clusters on the skin, gills or mouth, protrusion or Eye color change, abdominal bloating, spinal curvature, </a:t>
            </a:r>
            <a:r>
              <a:rPr lang="en-US" dirty="0" err="1"/>
              <a:t>etc</a:t>
            </a:r>
            <a:endParaRPr lang="en-US" dirty="0"/>
          </a:p>
          <a:p>
            <a:endParaRPr lang="ar-IQ" dirty="0"/>
          </a:p>
        </p:txBody>
      </p:sp>
    </p:spTree>
    <p:extLst>
      <p:ext uri="{BB962C8B-B14F-4D97-AF65-F5344CB8AC3E}">
        <p14:creationId xmlns:p14="http://schemas.microsoft.com/office/powerpoint/2010/main" val="87732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656184"/>
          </a:xfrm>
        </p:spPr>
        <p:txBody>
          <a:bodyPr>
            <a:noAutofit/>
          </a:bodyPr>
          <a:lstStyle/>
          <a:p>
            <a:r>
              <a:rPr lang="en-US" sz="3200" dirty="0">
                <a:solidFill>
                  <a:srgbClr val="FF0000"/>
                </a:solidFill>
              </a:rPr>
              <a:t>The spread of diseases in farmed fish has many causes, including:</a:t>
            </a:r>
            <a:br>
              <a:rPr lang="en-US" sz="3200" dirty="0">
                <a:solidFill>
                  <a:srgbClr val="FF0000"/>
                </a:solidFill>
              </a:rPr>
            </a:br>
            <a:endParaRPr lang="ar-IQ" sz="3200" dirty="0">
              <a:solidFill>
                <a:srgbClr val="FF0000"/>
              </a:solidFill>
            </a:endParaRPr>
          </a:p>
        </p:txBody>
      </p:sp>
      <p:sp>
        <p:nvSpPr>
          <p:cNvPr id="3" name="عنصر نائب للمحتوى 2"/>
          <p:cNvSpPr>
            <a:spLocks noGrp="1"/>
          </p:cNvSpPr>
          <p:nvPr>
            <p:ph idx="1"/>
          </p:nvPr>
        </p:nvSpPr>
        <p:spPr/>
        <p:txBody>
          <a:bodyPr>
            <a:normAutofit/>
          </a:bodyPr>
          <a:lstStyle/>
          <a:p>
            <a:pPr algn="just">
              <a:lnSpc>
                <a:spcPct val="150000"/>
              </a:lnSpc>
            </a:pPr>
            <a:r>
              <a:rPr lang="en-US" dirty="0" smtClean="0"/>
              <a:t>Exposure </a:t>
            </a:r>
            <a:r>
              <a:rPr lang="en-US" dirty="0"/>
              <a:t>of the fish to stress, incorrect transportation of fish, introduction of new imported fish, stocking density, presence of local fish carrying the disease and weak immunity.</a:t>
            </a:r>
          </a:p>
        </p:txBody>
      </p:sp>
    </p:spTree>
    <p:extLst>
      <p:ext uri="{BB962C8B-B14F-4D97-AF65-F5344CB8AC3E}">
        <p14:creationId xmlns:p14="http://schemas.microsoft.com/office/powerpoint/2010/main" val="295210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dirty="0" smtClean="0"/>
              <a:t>Parasites can be divided according to their external </a:t>
            </a:r>
            <a:r>
              <a:rPr lang="en-US" sz="3200" dirty="0" err="1" smtClean="0"/>
              <a:t>shap</a:t>
            </a:r>
            <a:r>
              <a:rPr lang="en-US" sz="3200" dirty="0" smtClean="0"/>
              <a:t> and anatomical structure into</a:t>
            </a:r>
            <a:r>
              <a:rPr lang="en-US" dirty="0" smtClean="0"/>
              <a:t>:</a:t>
            </a:r>
            <a:endParaRPr lang="ar-IQ" dirty="0"/>
          </a:p>
        </p:txBody>
      </p:sp>
      <p:sp>
        <p:nvSpPr>
          <p:cNvPr id="3" name="عنصر نائب للمحتوى 2"/>
          <p:cNvSpPr>
            <a:spLocks noGrp="1"/>
          </p:cNvSpPr>
          <p:nvPr>
            <p:ph idx="1"/>
          </p:nvPr>
        </p:nvSpPr>
        <p:spPr/>
        <p:txBody>
          <a:bodyPr/>
          <a:lstStyle/>
          <a:p>
            <a:pPr algn="l"/>
            <a:r>
              <a:rPr lang="en-US" b="1" dirty="0" smtClean="0">
                <a:solidFill>
                  <a:srgbClr val="FF0000"/>
                </a:solidFill>
              </a:rPr>
              <a:t>1*-</a:t>
            </a:r>
            <a:r>
              <a:rPr lang="en-GB" b="1" dirty="0" smtClean="0">
                <a:solidFill>
                  <a:srgbClr val="FF0000"/>
                </a:solidFill>
              </a:rPr>
              <a:t>( </a:t>
            </a:r>
            <a:r>
              <a:rPr lang="en-US" b="1" dirty="0" smtClean="0">
                <a:solidFill>
                  <a:srgbClr val="FF0000"/>
                </a:solidFill>
              </a:rPr>
              <a:t>P</a:t>
            </a:r>
            <a:r>
              <a:rPr lang="en-GB" b="1" dirty="0" err="1" smtClean="0">
                <a:solidFill>
                  <a:srgbClr val="FF0000"/>
                </a:solidFill>
              </a:rPr>
              <a:t>rotozoa</a:t>
            </a:r>
            <a:r>
              <a:rPr lang="en-US" b="1" dirty="0">
                <a:solidFill>
                  <a:srgbClr val="FF0000"/>
                </a:solidFill>
              </a:rPr>
              <a:t>)</a:t>
            </a:r>
            <a:r>
              <a:rPr lang="en-GB" dirty="0" smtClean="0">
                <a:solidFill>
                  <a:schemeClr val="accent2"/>
                </a:solidFill>
              </a:rPr>
              <a:t>:</a:t>
            </a:r>
            <a:endParaRPr lang="en-GB" dirty="0">
              <a:solidFill>
                <a:schemeClr val="accent2"/>
              </a:solidFill>
            </a:endParaRPr>
          </a:p>
          <a:p>
            <a:pPr algn="l">
              <a:lnSpc>
                <a:spcPct val="150000"/>
              </a:lnSpc>
            </a:pPr>
            <a:r>
              <a:rPr lang="en-GB" dirty="0"/>
              <a:t>1- </a:t>
            </a:r>
            <a:r>
              <a:rPr lang="en-GB" dirty="0" smtClean="0"/>
              <a:t>Flagellates</a:t>
            </a:r>
            <a:endParaRPr lang="en-GB" dirty="0"/>
          </a:p>
          <a:p>
            <a:pPr algn="l">
              <a:lnSpc>
                <a:spcPct val="150000"/>
              </a:lnSpc>
            </a:pPr>
            <a:r>
              <a:rPr lang="en-GB" dirty="0" smtClean="0"/>
              <a:t>2-Cilliophora</a:t>
            </a:r>
            <a:endParaRPr lang="en-GB" dirty="0"/>
          </a:p>
          <a:p>
            <a:pPr algn="l">
              <a:lnSpc>
                <a:spcPct val="150000"/>
              </a:lnSpc>
            </a:pPr>
            <a:r>
              <a:rPr lang="en-GB" dirty="0"/>
              <a:t>3- </a:t>
            </a:r>
            <a:r>
              <a:rPr lang="en-GB" dirty="0" err="1"/>
              <a:t>Sporozoa</a:t>
            </a:r>
            <a:endParaRPr lang="en-GB" dirty="0"/>
          </a:p>
          <a:p>
            <a:pPr algn="l"/>
            <a:endParaRPr lang="ar-IQ" b="1" dirty="0" smtClean="0">
              <a:solidFill>
                <a:srgbClr val="FF0000"/>
              </a:solidFill>
            </a:endParaRPr>
          </a:p>
          <a:p>
            <a:pPr algn="l"/>
            <a:r>
              <a:rPr lang="en-US" b="1" dirty="0" smtClean="0">
                <a:solidFill>
                  <a:srgbClr val="FF0000"/>
                </a:solidFill>
              </a:rPr>
              <a:t>2*-(</a:t>
            </a:r>
            <a:r>
              <a:rPr lang="en-US" b="1" dirty="0" err="1" smtClean="0">
                <a:solidFill>
                  <a:srgbClr val="FF0000"/>
                </a:solidFill>
              </a:rPr>
              <a:t>Metazoa</a:t>
            </a:r>
            <a:r>
              <a:rPr lang="en-US" b="1" dirty="0" smtClean="0">
                <a:solidFill>
                  <a:srgbClr val="FF0000"/>
                </a:solidFill>
              </a:rPr>
              <a:t>)</a:t>
            </a:r>
          </a:p>
          <a:p>
            <a:pPr algn="l"/>
            <a:endParaRPr lang="en-US" b="1" dirty="0" smtClean="0">
              <a:solidFill>
                <a:srgbClr val="FF0000"/>
              </a:solidFill>
            </a:endParaRPr>
          </a:p>
          <a:p>
            <a:pPr algn="l"/>
            <a:r>
              <a:rPr lang="en-US" b="1" dirty="0" smtClean="0"/>
              <a:t>A- </a:t>
            </a:r>
            <a:r>
              <a:rPr lang="en-US" b="1" dirty="0" err="1" smtClean="0"/>
              <a:t>Monogenea</a:t>
            </a:r>
            <a:endParaRPr lang="en-US" b="1" dirty="0" smtClean="0"/>
          </a:p>
          <a:p>
            <a:pPr algn="l"/>
            <a:r>
              <a:rPr lang="ar-IQ" b="1" dirty="0" smtClean="0"/>
              <a:t> </a:t>
            </a:r>
            <a:r>
              <a:rPr lang="en-US" b="1" dirty="0" err="1" smtClean="0"/>
              <a:t>Digenea</a:t>
            </a:r>
            <a:r>
              <a:rPr lang="ar-IQ" b="1" dirty="0" smtClean="0"/>
              <a:t> </a:t>
            </a:r>
            <a:r>
              <a:rPr lang="en-US" b="1" dirty="0" smtClean="0"/>
              <a:t>B-</a:t>
            </a:r>
          </a:p>
        </p:txBody>
      </p:sp>
    </p:spTree>
    <p:extLst>
      <p:ext uri="{BB962C8B-B14F-4D97-AF65-F5344CB8AC3E}">
        <p14:creationId xmlns:p14="http://schemas.microsoft.com/office/powerpoint/2010/main" val="198034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dirty="0" smtClean="0"/>
              <a:t>C- </a:t>
            </a:r>
            <a:r>
              <a:rPr lang="en-US" dirty="0" err="1" smtClean="0"/>
              <a:t>Cestoda</a:t>
            </a:r>
            <a:endParaRPr lang="en-US" dirty="0" smtClean="0"/>
          </a:p>
          <a:p>
            <a:pPr algn="l"/>
            <a:r>
              <a:rPr lang="en-US" dirty="0" smtClean="0"/>
              <a:t>D- </a:t>
            </a:r>
            <a:r>
              <a:rPr lang="en-US" dirty="0" err="1" smtClean="0"/>
              <a:t>Nematoda</a:t>
            </a:r>
            <a:endParaRPr lang="en-US" dirty="0" smtClean="0"/>
          </a:p>
          <a:p>
            <a:pPr algn="l"/>
            <a:r>
              <a:rPr lang="en-US" dirty="0" smtClean="0"/>
              <a:t>E- </a:t>
            </a:r>
            <a:r>
              <a:rPr lang="en-US" dirty="0" err="1" smtClean="0"/>
              <a:t>Acanthocephala</a:t>
            </a:r>
            <a:endParaRPr lang="en-US" dirty="0" smtClean="0"/>
          </a:p>
          <a:p>
            <a:pPr algn="l"/>
            <a:r>
              <a:rPr lang="en-US" dirty="0" smtClean="0"/>
              <a:t>F- Leeches</a:t>
            </a:r>
          </a:p>
          <a:p>
            <a:pPr algn="l"/>
            <a:r>
              <a:rPr lang="en-US" b="1" dirty="0" smtClean="0">
                <a:solidFill>
                  <a:srgbClr val="FF0000"/>
                </a:solidFill>
              </a:rPr>
              <a:t>3*- Crustaceans</a:t>
            </a:r>
          </a:p>
          <a:p>
            <a:pPr algn="l"/>
            <a:r>
              <a:rPr lang="en-US" dirty="0" smtClean="0"/>
              <a:t>A- </a:t>
            </a:r>
            <a:r>
              <a:rPr lang="en-US" dirty="0" err="1" smtClean="0"/>
              <a:t>Copepoda</a:t>
            </a:r>
            <a:endParaRPr lang="en-US" dirty="0" smtClean="0"/>
          </a:p>
          <a:p>
            <a:pPr algn="l"/>
            <a:r>
              <a:rPr lang="en-US" dirty="0" smtClean="0"/>
              <a:t>B- </a:t>
            </a:r>
            <a:r>
              <a:rPr lang="en-US" dirty="0" err="1" smtClean="0"/>
              <a:t>Branchiura</a:t>
            </a:r>
            <a:endParaRPr lang="en-US" dirty="0" smtClean="0"/>
          </a:p>
          <a:p>
            <a:pPr algn="l"/>
            <a:r>
              <a:rPr lang="en-US" dirty="0" smtClean="0"/>
              <a:t>C- Isopoda</a:t>
            </a:r>
            <a:endParaRPr lang="ar-IQ" dirty="0"/>
          </a:p>
        </p:txBody>
      </p:sp>
    </p:spTree>
    <p:extLst>
      <p:ext uri="{BB962C8B-B14F-4D97-AF65-F5344CB8AC3E}">
        <p14:creationId xmlns:p14="http://schemas.microsoft.com/office/powerpoint/2010/main" val="204301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a:lnSpc>
                <a:spcPct val="160000"/>
              </a:lnSpc>
            </a:pPr>
            <a:r>
              <a:rPr lang="en-US" b="1" dirty="0" err="1">
                <a:solidFill>
                  <a:srgbClr val="FF0000"/>
                </a:solidFill>
              </a:rPr>
              <a:t>Monohost</a:t>
            </a:r>
            <a:r>
              <a:rPr lang="en-US" b="1" dirty="0">
                <a:solidFill>
                  <a:srgbClr val="FF0000"/>
                </a:solidFill>
              </a:rPr>
              <a:t> </a:t>
            </a:r>
            <a:r>
              <a:rPr lang="en-US" dirty="0" smtClean="0"/>
              <a:t>:</a:t>
            </a:r>
            <a:endParaRPr lang="en-US" dirty="0"/>
          </a:p>
          <a:p>
            <a:pPr algn="l">
              <a:lnSpc>
                <a:spcPct val="160000"/>
              </a:lnSpc>
            </a:pPr>
            <a:r>
              <a:rPr lang="en-US" dirty="0"/>
              <a:t>They are external parasites that parasitize on the skin and gills. They possess a fastening organ at the back of the body, which includes a number of </a:t>
            </a:r>
            <a:r>
              <a:rPr lang="en-US" b="1" dirty="0"/>
              <a:t>large hooks </a:t>
            </a:r>
            <a:r>
              <a:rPr lang="en-US" dirty="0"/>
              <a:t>and </a:t>
            </a:r>
            <a:r>
              <a:rPr lang="en-US" b="1" dirty="0"/>
              <a:t>small </a:t>
            </a:r>
            <a:r>
              <a:rPr lang="en-US" b="1" dirty="0" err="1"/>
              <a:t>h</a:t>
            </a:r>
            <a:r>
              <a:rPr lang="en-US" b="1" dirty="0" err="1" smtClean="0"/>
              <a:t>ooklets</a:t>
            </a:r>
            <a:r>
              <a:rPr lang="en-US" dirty="0" smtClean="0"/>
              <a:t>. </a:t>
            </a:r>
            <a:r>
              <a:rPr lang="en-US" dirty="0"/>
              <a:t>They do not need an intermediate host to complete their life cycle (direct life cycle). </a:t>
            </a:r>
            <a:r>
              <a:rPr lang="en-US" dirty="0" smtClean="0"/>
              <a:t>Monogynies </a:t>
            </a:r>
            <a:r>
              <a:rPr lang="en-US" dirty="0"/>
              <a:t>is a parasite that causes problems and losses to fish in natural waters and breeding ponds alike. Among the most </a:t>
            </a:r>
            <a:endParaRPr lang="ar-IQ" dirty="0"/>
          </a:p>
        </p:txBody>
      </p:sp>
    </p:spTree>
    <p:extLst>
      <p:ext uri="{BB962C8B-B14F-4D97-AF65-F5344CB8AC3E}">
        <p14:creationId xmlns:p14="http://schemas.microsoft.com/office/powerpoint/2010/main" val="324742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b="1" dirty="0">
                <a:solidFill>
                  <a:srgbClr val="FF0000"/>
                </a:solidFill>
              </a:rPr>
              <a:t>important genera recorded in Iraq are:</a:t>
            </a:r>
          </a:p>
          <a:p>
            <a:pPr algn="l"/>
            <a:r>
              <a:rPr lang="en-US" b="1" dirty="0">
                <a:solidFill>
                  <a:srgbClr val="002060"/>
                </a:solidFill>
              </a:rPr>
              <a:t>1- </a:t>
            </a:r>
            <a:r>
              <a:rPr lang="en-US" sz="2400" b="1" i="1" dirty="0" err="1" smtClean="0">
                <a:solidFill>
                  <a:srgbClr val="002060"/>
                </a:solidFill>
              </a:rPr>
              <a:t>Dactylogyrus</a:t>
            </a:r>
            <a:endParaRPr lang="en-US" sz="2400" b="1" i="1" dirty="0">
              <a:solidFill>
                <a:srgbClr val="002060"/>
              </a:solidFill>
            </a:endParaRPr>
          </a:p>
          <a:p>
            <a:pPr algn="just"/>
            <a:r>
              <a:rPr lang="en-US" dirty="0"/>
              <a:t>They are worms with elongated bodies, their front end has four extensions with four </a:t>
            </a:r>
            <a:r>
              <a:rPr lang="en-US" b="1" dirty="0"/>
              <a:t>black eye spots</a:t>
            </a:r>
            <a:r>
              <a:rPr lang="en-US" dirty="0"/>
              <a:t>, and </a:t>
            </a:r>
            <a:r>
              <a:rPr lang="en-US" b="1" dirty="0"/>
              <a:t>the back disc </a:t>
            </a:r>
            <a:r>
              <a:rPr lang="en-US" dirty="0"/>
              <a:t>has </a:t>
            </a:r>
            <a:r>
              <a:rPr lang="en-US" b="1" dirty="0"/>
              <a:t>two</a:t>
            </a:r>
            <a:r>
              <a:rPr lang="en-US" dirty="0"/>
              <a:t> large and </a:t>
            </a:r>
            <a:r>
              <a:rPr lang="en-US" b="1" dirty="0"/>
              <a:t>14</a:t>
            </a:r>
            <a:r>
              <a:rPr lang="en-US" dirty="0"/>
              <a:t> small canines. They are </a:t>
            </a:r>
            <a:r>
              <a:rPr lang="en-US" b="1" dirty="0"/>
              <a:t>oviparous</a:t>
            </a:r>
            <a:r>
              <a:rPr lang="en-US" dirty="0"/>
              <a:t>. They </a:t>
            </a:r>
            <a:r>
              <a:rPr lang="ar-IQ" dirty="0" smtClean="0"/>
              <a:t>.</a:t>
            </a:r>
            <a:r>
              <a:rPr lang="en-US" dirty="0" smtClean="0"/>
              <a:t>parasitize </a:t>
            </a:r>
            <a:r>
              <a:rPr lang="en-US" dirty="0"/>
              <a:t>mainly on the </a:t>
            </a:r>
            <a:r>
              <a:rPr lang="en-US" b="1" dirty="0"/>
              <a:t>gills</a:t>
            </a:r>
            <a:r>
              <a:rPr lang="en-US" dirty="0"/>
              <a:t> and sometimes on the </a:t>
            </a:r>
            <a:r>
              <a:rPr lang="en-US" b="1" dirty="0"/>
              <a:t>skin</a:t>
            </a:r>
          </a:p>
          <a:p>
            <a:pPr algn="just"/>
            <a:endParaRPr lang="ar-IQ" dirty="0"/>
          </a:p>
        </p:txBody>
      </p:sp>
    </p:spTree>
    <p:extLst>
      <p:ext uri="{BB962C8B-B14F-4D97-AF65-F5344CB8AC3E}">
        <p14:creationId xmlns:p14="http://schemas.microsoft.com/office/powerpoint/2010/main" val="301634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i="1" dirty="0" err="1"/>
              <a:t>Dactylogyrus</a:t>
            </a:r>
            <a:r>
              <a:rPr lang="en-GB" dirty="0"/>
              <a:t/>
            </a:r>
            <a:br>
              <a:rPr lang="en-GB" dirty="0"/>
            </a:b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191295"/>
            <a:ext cx="3960440" cy="505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7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a:r>
              <a:rPr lang="en-US" b="1" dirty="0">
                <a:solidFill>
                  <a:srgbClr val="002060"/>
                </a:solidFill>
              </a:rPr>
              <a:t>2- </a:t>
            </a:r>
            <a:r>
              <a:rPr lang="en-US" sz="2400" b="1" i="1" dirty="0" err="1">
                <a:solidFill>
                  <a:srgbClr val="002060"/>
                </a:solidFill>
              </a:rPr>
              <a:t>Gyrodactylus</a:t>
            </a:r>
            <a:endParaRPr lang="en-US" sz="2400" b="1" i="1" dirty="0">
              <a:solidFill>
                <a:srgbClr val="002060"/>
              </a:solidFill>
            </a:endParaRPr>
          </a:p>
          <a:p>
            <a:pPr algn="just">
              <a:lnSpc>
                <a:spcPct val="150000"/>
              </a:lnSpc>
            </a:pPr>
            <a:r>
              <a:rPr lang="en-US" dirty="0"/>
              <a:t>It is similar to the previous genus, except that its front limb has </a:t>
            </a:r>
            <a:r>
              <a:rPr lang="en-US" b="1" dirty="0"/>
              <a:t>two</a:t>
            </a:r>
            <a:r>
              <a:rPr lang="en-US" dirty="0"/>
              <a:t> extensions and there are </a:t>
            </a:r>
            <a:r>
              <a:rPr lang="en-US" b="1" dirty="0"/>
              <a:t>no eye spots</a:t>
            </a:r>
            <a:r>
              <a:rPr lang="en-US" dirty="0"/>
              <a:t>, and the posterior </a:t>
            </a:r>
            <a:r>
              <a:rPr lang="en-US" b="1" dirty="0"/>
              <a:t>disc bears a pair of </a:t>
            </a:r>
            <a:r>
              <a:rPr lang="en-US" dirty="0"/>
              <a:t>large</a:t>
            </a:r>
            <a:r>
              <a:rPr lang="en-US" b="1" dirty="0"/>
              <a:t> </a:t>
            </a:r>
            <a:r>
              <a:rPr lang="en-US" dirty="0"/>
              <a:t>hooks</a:t>
            </a:r>
            <a:r>
              <a:rPr lang="en-US" b="1" dirty="0"/>
              <a:t> </a:t>
            </a:r>
            <a:r>
              <a:rPr lang="en-US" dirty="0"/>
              <a:t>and </a:t>
            </a:r>
            <a:r>
              <a:rPr lang="en-US" b="1" dirty="0"/>
              <a:t>16</a:t>
            </a:r>
            <a:r>
              <a:rPr lang="en-US" dirty="0"/>
              <a:t> small hooks. They are </a:t>
            </a:r>
            <a:r>
              <a:rPr lang="en-US" b="1" dirty="0"/>
              <a:t>viviparous</a:t>
            </a:r>
            <a:r>
              <a:rPr lang="en-US" dirty="0"/>
              <a:t> and parasitize mainly on the </a:t>
            </a:r>
            <a:r>
              <a:rPr lang="en-US" b="1" dirty="0"/>
              <a:t>skin</a:t>
            </a:r>
            <a:r>
              <a:rPr lang="en-US" dirty="0"/>
              <a:t> and sometimes on the </a:t>
            </a:r>
            <a:r>
              <a:rPr lang="en-US" b="1" dirty="0"/>
              <a:t>gills</a:t>
            </a:r>
            <a:r>
              <a:rPr lang="en-US" dirty="0"/>
              <a:t>.</a:t>
            </a:r>
          </a:p>
          <a:p>
            <a:endParaRPr lang="ar-IQ" dirty="0"/>
          </a:p>
        </p:txBody>
      </p:sp>
    </p:spTree>
    <p:extLst>
      <p:ext uri="{BB962C8B-B14F-4D97-AF65-F5344CB8AC3E}">
        <p14:creationId xmlns:p14="http://schemas.microsoft.com/office/powerpoint/2010/main" val="3473373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143</TotalTime>
  <Words>390</Words>
  <Application>Microsoft Office PowerPoint</Application>
  <PresentationFormat>عرض على الشاشة (3:4)‏</PresentationFormat>
  <Paragraphs>38</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تجاور</vt:lpstr>
      <vt:lpstr> By  Omeet  faisel Department  of  Pathology  and Poultry  diseases College  of  Veterinary  Medicin University  of  Basrah</vt:lpstr>
      <vt:lpstr>Parasitic diseases: </vt:lpstr>
      <vt:lpstr>The spread of diseases in farmed fish has many causes, including: </vt:lpstr>
      <vt:lpstr>Parasites can be divided according to their external shap and anatomical structure into:</vt:lpstr>
      <vt:lpstr>عرض تقديمي في PowerPoint</vt:lpstr>
      <vt:lpstr>عرض تقديمي في PowerPoint</vt:lpstr>
      <vt:lpstr>عرض تقديمي في PowerPoint</vt:lpstr>
      <vt:lpstr>Dactylogyrus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dc:creator>
  <cp:lastModifiedBy>ah</cp:lastModifiedBy>
  <cp:revision>19</cp:revision>
  <dcterms:created xsi:type="dcterms:W3CDTF">2023-11-26T17:50:10Z</dcterms:created>
  <dcterms:modified xsi:type="dcterms:W3CDTF">2024-10-07T18:08:09Z</dcterms:modified>
</cp:coreProperties>
</file>